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23"/>
  </p:notesMasterIdLst>
  <p:sldIdLst>
    <p:sldId id="292" r:id="rId5"/>
    <p:sldId id="1305" r:id="rId6"/>
    <p:sldId id="352" r:id="rId7"/>
    <p:sldId id="1300" r:id="rId8"/>
    <p:sldId id="1284" r:id="rId9"/>
    <p:sldId id="1285" r:id="rId10"/>
    <p:sldId id="1303" r:id="rId11"/>
    <p:sldId id="1304" r:id="rId12"/>
    <p:sldId id="1286" r:id="rId13"/>
    <p:sldId id="1287" r:id="rId14"/>
    <p:sldId id="1292" r:id="rId15"/>
    <p:sldId id="1293" r:id="rId16"/>
    <p:sldId id="1294" r:id="rId17"/>
    <p:sldId id="1295" r:id="rId18"/>
    <p:sldId id="1296" r:id="rId19"/>
    <p:sldId id="1297" r:id="rId20"/>
    <p:sldId id="1288" r:id="rId21"/>
    <p:sldId id="1249" r:id="rId22"/>
  </p:sldIdLst>
  <p:sldSz cx="9144000" cy="5143500" type="screen16x9"/>
  <p:notesSz cx="6858000" cy="9144000"/>
  <p:custShowLst>
    <p:custShow name="Custom Show 1" id="0">
      <p:sldLst>
        <p:sld r:id="rId5"/>
        <p:sld r:id="rId7"/>
        <p:sld r:id="rId8"/>
        <p:sld r:id="rId9"/>
        <p:sld r:id="rId13"/>
      </p:sldLst>
    </p:custShow>
  </p:custShow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612" userDrawn="1">
          <p15:clr>
            <a:srgbClr val="A4A3A4"/>
          </p15:clr>
        </p15:guide>
        <p15:guide id="2" pos="144" userDrawn="1">
          <p15:clr>
            <a:srgbClr val="A4A3A4"/>
          </p15:clr>
        </p15:guide>
        <p15:guide id="3" orient="horz" pos="876" userDrawn="1">
          <p15:clr>
            <a:srgbClr val="A4A3A4"/>
          </p15:clr>
        </p15:guide>
      </p15:sldGuideLst>
    </p:ext>
    <p: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xmlns="" r:id="rId220"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3264"/>
    <a:srgbClr val="841910"/>
    <a:srgbClr val="DFDDFB"/>
    <a:srgbClr val="213164"/>
    <a:srgbClr val="213163"/>
    <a:srgbClr val="E3E1FB"/>
    <a:srgbClr val="FFAB40"/>
    <a:srgbClr val="FFFFFF"/>
    <a:srgbClr val="0000FF"/>
    <a:srgbClr val="FFCD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410EFA8-133E-C6F0-4BF0-CA553FAF2DD6}" v="4" dt="2024-04-01T08:18:52.423"/>
    <p1510:client id="{EC8EA0C5-BD5F-4302-91C7-5AB04215853C}" v="5" dt="2024-04-01T08:17:11.322"/>
    <p1510:client id="{F9605AE3-8B2D-ECAA-E135-55D4A33FAE2F}" v="15" dt="2024-04-01T06:55:39.45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927" autoAdjust="0"/>
    <p:restoredTop sz="94660"/>
  </p:normalViewPr>
  <p:slideViewPr>
    <p:cSldViewPr snapToGrid="0">
      <p:cViewPr varScale="1">
        <p:scale>
          <a:sx n="56" d="100"/>
          <a:sy n="56" d="100"/>
        </p:scale>
        <p:origin x="90" y="660"/>
      </p:cViewPr>
      <p:guideLst>
        <p:guide orient="horz" pos="612"/>
        <p:guide pos="144"/>
        <p:guide orient="horz" pos="87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slide" Target="slides/slide17.xml"/><Relationship Id="rId222"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2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20" Type="http://customschemas.google.com/relationships/presentationmetadata" Target="metadata"/><Relationship Id="rId225"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22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23"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E7D7BE-B1CD-41F1-9DDE-F3BBBC55BBFD}"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2660E8EA-4C38-4480-80FB-2EE5BA6984B3}" type="pres">
      <dgm:prSet presAssocID="{9CE7D7BE-B1CD-41F1-9DDE-F3BBBC55BBFD}" presName="Name0" presStyleCnt="0">
        <dgm:presLayoutVars>
          <dgm:chMax val="11"/>
          <dgm:chPref val="11"/>
          <dgm:dir/>
          <dgm:resizeHandles/>
        </dgm:presLayoutVars>
      </dgm:prSet>
      <dgm:spPr/>
      <dgm:t>
        <a:bodyPr/>
        <a:lstStyle/>
        <a:p>
          <a:endParaRPr lang="en-US"/>
        </a:p>
      </dgm:t>
    </dgm:pt>
  </dgm:ptLst>
  <dgm:cxnLst>
    <dgm:cxn modelId="{C84E9C6A-95CD-430E-B250-50748F350F7D}" type="presOf" srcId="{9CE7D7BE-B1CD-41F1-9DDE-F3BBBC55BBFD}" destId="{2660E8EA-4C38-4480-80FB-2EE5BA6984B3}" srcOrd="0" destOrd="0" presId="urn:microsoft.com/office/officeart/2011/layout/Circle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extLst>
      <p:ext uri="{BB962C8B-B14F-4D97-AF65-F5344CB8AC3E}">
        <p14:creationId xmlns:p14="http://schemas.microsoft.com/office/powerpoint/2010/main" val="1272307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0" algn="l">
              <a:lnSpc>
                <a:spcPct val="100000"/>
              </a:lnSpc>
              <a:spcBef>
                <a:spcPts val="0"/>
              </a:spcBef>
              <a:spcAft>
                <a:spcPts val="0"/>
              </a:spcAft>
              <a:buSzPts val="1100"/>
              <a:buNone/>
            </a:pPr>
            <a:endParaRPr lang="en"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93475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81168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249617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458256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453239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671224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246731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48123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4/9/2024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MT"/>
                <a:cs typeface="Arial M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800" b="0" i="0">
                <a:solidFill>
                  <a:schemeClr val="tx1"/>
                </a:solidFill>
                <a:latin typeface="Arial MT"/>
                <a:cs typeface="Arial MT"/>
              </a:defRPr>
            </a:lvl1pPr>
          </a:lstStyle>
          <a:p>
            <a:pPr marL="12700">
              <a:lnSpc>
                <a:spcPct val="100000"/>
              </a:lnSpc>
              <a:spcBef>
                <a:spcPts val="25"/>
              </a:spcBef>
            </a:pPr>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3FD61DA6-D9C3-4FDE-8A87-022315D71125}" type="datetime1">
              <a:rPr lang="en-US" smtClean="0"/>
              <a:t>4/9/2024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837878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8" name="Rectangle 7">
            <a:extLst>
              <a:ext uri="{FF2B5EF4-FFF2-40B4-BE49-F238E27FC236}">
                <a16:creationId xmlns:a16="http://schemas.microsoft.com/office/drawing/2014/main" id="{9759FAC2-2004-4EAC-FA79-8395FA9E5834}"/>
              </a:ext>
            </a:extLst>
          </p:cNvPr>
          <p:cNvSpPr/>
          <p:nvPr userDrawn="1"/>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110;p4" descr="A close up of a sign&#10;&#10;Description automatically generated">
            <a:extLst>
              <a:ext uri="{FF2B5EF4-FFF2-40B4-BE49-F238E27FC236}">
                <a16:creationId xmlns:a16="http://schemas.microsoft.com/office/drawing/2014/main" id="{CE849A3B-BCF0-B774-F89E-81965C71F93E}"/>
              </a:ext>
            </a:extLst>
          </p:cNvPr>
          <p:cNvPicPr preferRelativeResize="0"/>
          <p:nvPr userDrawn="1"/>
        </p:nvPicPr>
        <p:blipFill rotWithShape="1">
          <a:blip r:embed="rId13">
            <a:alphaModFix/>
          </a:blip>
          <a:srcRect/>
          <a:stretch/>
        </p:blipFill>
        <p:spPr>
          <a:xfrm>
            <a:off x="7799751" y="88917"/>
            <a:ext cx="1233874" cy="412476"/>
          </a:xfrm>
          <a:prstGeom prst="rect">
            <a:avLst/>
          </a:prstGeom>
          <a:noFill/>
          <a:ln>
            <a:noFill/>
          </a:ln>
        </p:spPr>
      </p:pic>
      <p:sp>
        <p:nvSpPr>
          <p:cNvPr id="2" name="Rectangle 1">
            <a:extLst>
              <a:ext uri="{FF2B5EF4-FFF2-40B4-BE49-F238E27FC236}">
                <a16:creationId xmlns:a16="http://schemas.microsoft.com/office/drawing/2014/main" id="{5DA41203-56BE-577E-A8C1-98B09B515AAC}"/>
              </a:ext>
            </a:extLst>
          </p:cNvPr>
          <p:cNvSpPr/>
          <p:nvPr userDrawn="1"/>
        </p:nvSpPr>
        <p:spPr>
          <a:xfrm>
            <a:off x="7594600" y="82567"/>
            <a:ext cx="165100" cy="412476"/>
          </a:xfrm>
          <a:prstGeom prst="rect">
            <a:avLst/>
          </a:prstGeom>
          <a:solidFill>
            <a:srgbClr val="8419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113AE749-D756-44D4-7512-5A64C3448524}"/>
              </a:ext>
            </a:extLst>
          </p:cNvPr>
          <p:cNvSpPr/>
          <p:nvPr userDrawn="1"/>
        </p:nvSpPr>
        <p:spPr>
          <a:xfrm>
            <a:off x="7440249" y="82567"/>
            <a:ext cx="103551" cy="412476"/>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7AC47A97-ED2C-01CD-35B7-62DB0980AD76}"/>
              </a:ext>
            </a:extLst>
          </p:cNvPr>
          <p:cNvSpPr/>
          <p:nvPr userDrawn="1"/>
        </p:nvSpPr>
        <p:spPr>
          <a:xfrm>
            <a:off x="0" y="5086350"/>
            <a:ext cx="9144000" cy="69850"/>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005834B6-17D2-3D0A-58FC-6B1CA1321EBB}"/>
              </a:ext>
            </a:extLst>
          </p:cNvPr>
          <p:cNvSpPr/>
          <p:nvPr userDrawn="1"/>
        </p:nvSpPr>
        <p:spPr>
          <a:xfrm>
            <a:off x="0" y="88917"/>
            <a:ext cx="7283428" cy="406126"/>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4563F94C-8FC4-4D17-213C-5A08DC1A14F1}"/>
              </a:ext>
            </a:extLst>
          </p:cNvPr>
          <p:cNvSpPr txBox="1"/>
          <p:nvPr userDrawn="1"/>
        </p:nvSpPr>
        <p:spPr>
          <a:xfrm>
            <a:off x="92480" y="105826"/>
            <a:ext cx="3953740" cy="369332"/>
          </a:xfrm>
          <a:prstGeom prst="rect">
            <a:avLst/>
          </a:prstGeom>
          <a:noFill/>
        </p:spPr>
        <p:txBody>
          <a:bodyPr wrap="square" rtlCol="0">
            <a:spAutoFit/>
          </a:bodyPr>
          <a:lstStyle/>
          <a:p>
            <a:r>
              <a:rPr lang="en-US" sz="1800" b="0">
                <a:solidFill>
                  <a:schemeClr val="bg1"/>
                </a:solidFill>
              </a:rPr>
              <a:t>Next Gen Employability Program</a:t>
            </a:r>
          </a:p>
        </p:txBody>
      </p:sp>
    </p:spTree>
  </p:cSld>
  <p:clrMap bg1="lt1" tx1="dk1" bg2="dk2" tx2="lt2" accent1="accent1" accent2="accent2" accent3="accent3" accent4="accent4" accent5="accent5" accent6="accent6" hlink="hlink" folHlink="folHlink"/>
  <p:sldLayoutIdLst>
    <p:sldLayoutId id="2147483666" r:id="rId1"/>
    <p:sldLayoutId id="2147483654" r:id="rId2"/>
    <p:sldLayoutId id="2147483668" r:id="rId3"/>
    <p:sldLayoutId id="2147483669" r:id="rId4"/>
    <p:sldLayoutId id="2147483670" r:id="rId5"/>
    <p:sldLayoutId id="2147483656" r:id="rId6"/>
    <p:sldLayoutId id="2147483657" r:id="rId7"/>
    <p:sldLayoutId id="2147483659" r:id="rId8"/>
    <p:sldLayoutId id="2147483674" r:id="rId9"/>
    <p:sldLayoutId id="2147483687" r:id="rId10"/>
    <p:sldLayoutId id="214748370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diagramLayout" Target="../diagrams/layout1.xml"/><Relationship Id="rId7" Type="http://schemas.openxmlformats.org/officeDocument/2006/relationships/image" Target="../media/image7.png"/><Relationship Id="rId2" Type="http://schemas.openxmlformats.org/officeDocument/2006/relationships/diagramData" Target="../diagrams/data1.xml"/><Relationship Id="rId1" Type="http://schemas.openxmlformats.org/officeDocument/2006/relationships/slideLayout" Target="../slideLayouts/slideLayout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5236A7EE-63C5-F101-791D-20DB74487B5F}"/>
              </a:ext>
            </a:extLst>
          </p:cNvPr>
          <p:cNvSpPr/>
          <p:nvPr/>
        </p:nvSpPr>
        <p:spPr>
          <a:xfrm>
            <a:off x="0" y="0"/>
            <a:ext cx="9144000" cy="5143500"/>
          </a:xfrm>
          <a:prstGeom prst="rect">
            <a:avLst/>
          </a:prstGeom>
          <a:solidFill>
            <a:srgbClr val="DFDD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7" name="Picture 26" descr="A white circle in the sky&#10;&#10;Description automatically generated">
            <a:extLst>
              <a:ext uri="{FF2B5EF4-FFF2-40B4-BE49-F238E27FC236}">
                <a16:creationId xmlns:a16="http://schemas.microsoft.com/office/drawing/2014/main" id="{1D208048-E027-53B8-75D2-1A56790EAEA4}"/>
              </a:ext>
            </a:extLst>
          </p:cNvPr>
          <p:cNvPicPr>
            <a:picLocks noChangeAspect="1"/>
          </p:cNvPicPr>
          <p:nvPr/>
        </p:nvPicPr>
        <p:blipFill rotWithShape="1">
          <a:blip r:embed="rId3">
            <a:alphaModFix amt="5000"/>
          </a:blip>
          <a:srcRect t="5928" r="746" b="10206"/>
          <a:stretch/>
        </p:blipFill>
        <p:spPr>
          <a:xfrm>
            <a:off x="13063" y="-1"/>
            <a:ext cx="9130937" cy="5143501"/>
          </a:xfrm>
          <a:prstGeom prst="rect">
            <a:avLst/>
          </a:prstGeom>
          <a:effectLst/>
        </p:spPr>
      </p:pic>
      <p:sp>
        <p:nvSpPr>
          <p:cNvPr id="22" name="Rectangle 21">
            <a:extLst>
              <a:ext uri="{FF2B5EF4-FFF2-40B4-BE49-F238E27FC236}">
                <a16:creationId xmlns:a16="http://schemas.microsoft.com/office/drawing/2014/main" id="{03D60DAB-D335-1BD9-E58E-A9668EF00ACF}"/>
              </a:ext>
            </a:extLst>
          </p:cNvPr>
          <p:cNvSpPr/>
          <p:nvPr/>
        </p:nvSpPr>
        <p:spPr>
          <a:xfrm>
            <a:off x="1865074" y="730897"/>
            <a:ext cx="6301139" cy="3966472"/>
          </a:xfrm>
          <a:prstGeom prst="rect">
            <a:avLst/>
          </a:prstGeom>
          <a:solidFill>
            <a:srgbClr val="213163"/>
          </a:solidFill>
          <a:ln>
            <a:solidFill>
              <a:srgbClr val="213163"/>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13F58464-A114-244B-EF0C-6FE8EEDA9F75}"/>
              </a:ext>
            </a:extLst>
          </p:cNvPr>
          <p:cNvSpPr/>
          <p:nvPr/>
        </p:nvSpPr>
        <p:spPr>
          <a:xfrm>
            <a:off x="988684" y="1023080"/>
            <a:ext cx="6985193" cy="3451405"/>
          </a:xfrm>
          <a:prstGeom prst="rect">
            <a:avLst/>
          </a:prstGeom>
          <a:solidFill>
            <a:schemeClr val="bg1"/>
          </a:solidFill>
          <a:ln>
            <a:solidFill>
              <a:schemeClr val="bg1"/>
            </a:solidFill>
          </a:ln>
          <a:effectLst>
            <a:outerShdw blurRad="508000" sx="105000" sy="105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BC4CF228-26B3-09C5-44DF-CA8F345519C2}"/>
              </a:ext>
            </a:extLst>
          </p:cNvPr>
          <p:cNvSpPr/>
          <p:nvPr/>
        </p:nvSpPr>
        <p:spPr>
          <a:xfrm>
            <a:off x="2490558" y="2787442"/>
            <a:ext cx="50564" cy="446915"/>
          </a:xfrm>
          <a:prstGeom prst="rect">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B1520DAD-F8CC-E505-163A-1A40C1FCC226}"/>
              </a:ext>
            </a:extLst>
          </p:cNvPr>
          <p:cNvSpPr txBox="1"/>
          <p:nvPr/>
        </p:nvSpPr>
        <p:spPr>
          <a:xfrm>
            <a:off x="2029564" y="2248174"/>
            <a:ext cx="5025352" cy="400110"/>
          </a:xfrm>
          <a:prstGeom prst="rect">
            <a:avLst/>
          </a:prstGeom>
          <a:noFill/>
        </p:spPr>
        <p:txBody>
          <a:bodyPr wrap="square" rtlCol="0">
            <a:spAutoFit/>
          </a:bodyPr>
          <a:lstStyle/>
          <a:p>
            <a:r>
              <a:rPr lang="en-US" sz="2000" b="1">
                <a:solidFill>
                  <a:srgbClr val="161D23"/>
                </a:solidFill>
              </a:rPr>
              <a:t>NEXT GEN EMPLOYABILITY PROGRAM</a:t>
            </a:r>
          </a:p>
        </p:txBody>
      </p:sp>
      <p:sp>
        <p:nvSpPr>
          <p:cNvPr id="7" name="TextBox 6">
            <a:extLst>
              <a:ext uri="{FF2B5EF4-FFF2-40B4-BE49-F238E27FC236}">
                <a16:creationId xmlns:a16="http://schemas.microsoft.com/office/drawing/2014/main" id="{7054292D-CF71-BD6B-6494-F0C14CB8262D}"/>
              </a:ext>
            </a:extLst>
          </p:cNvPr>
          <p:cNvSpPr txBox="1"/>
          <p:nvPr/>
        </p:nvSpPr>
        <p:spPr>
          <a:xfrm>
            <a:off x="2541122" y="2795733"/>
            <a:ext cx="4019698" cy="400110"/>
          </a:xfrm>
          <a:prstGeom prst="rect">
            <a:avLst/>
          </a:prstGeom>
          <a:noFill/>
        </p:spPr>
        <p:txBody>
          <a:bodyPr wrap="square" rtlCol="0">
            <a:spAutoFit/>
          </a:bodyPr>
          <a:lstStyle/>
          <a:p>
            <a:r>
              <a:rPr lang="en-US" sz="2000">
                <a:solidFill>
                  <a:srgbClr val="161D23"/>
                </a:solidFill>
              </a:rPr>
              <a:t>Creating a future-ready workforce</a:t>
            </a:r>
          </a:p>
        </p:txBody>
      </p:sp>
      <p:sp>
        <p:nvSpPr>
          <p:cNvPr id="13" name="Google Shape;70;p13">
            <a:extLst>
              <a:ext uri="{FF2B5EF4-FFF2-40B4-BE49-F238E27FC236}">
                <a16:creationId xmlns:a16="http://schemas.microsoft.com/office/drawing/2014/main" id="{8C1DD971-C5B3-56AD-1BE7-5C0CC8C3C639}"/>
              </a:ext>
            </a:extLst>
          </p:cNvPr>
          <p:cNvSpPr txBox="1"/>
          <p:nvPr/>
        </p:nvSpPr>
        <p:spPr>
          <a:xfrm>
            <a:off x="1003625" y="364253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Team Members</a:t>
            </a:r>
          </a:p>
        </p:txBody>
      </p:sp>
      <p:sp>
        <p:nvSpPr>
          <p:cNvPr id="14" name="TextBox 13">
            <a:extLst>
              <a:ext uri="{FF2B5EF4-FFF2-40B4-BE49-F238E27FC236}">
                <a16:creationId xmlns:a16="http://schemas.microsoft.com/office/drawing/2014/main" id="{43DEA4E5-E1F9-7C2B-5D82-B9EBDB357F79}"/>
              </a:ext>
            </a:extLst>
          </p:cNvPr>
          <p:cNvSpPr txBox="1"/>
          <p:nvPr/>
        </p:nvSpPr>
        <p:spPr>
          <a:xfrm>
            <a:off x="1095095" y="3956068"/>
            <a:ext cx="2728760" cy="456535"/>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Name </a:t>
            </a:r>
            <a:r>
              <a:rPr lang="en-US" sz="1100" b="0" i="0" u="none" strike="noStrike" cap="none" dirty="0" smtClean="0">
                <a:solidFill>
                  <a:schemeClr val="tx1"/>
                </a:solidFill>
                <a:latin typeface="Arial"/>
                <a:ea typeface="Arial"/>
                <a:cs typeface="Arial"/>
                <a:sym typeface="Arial"/>
              </a:rPr>
              <a:t>:PRAVEEN KUMAR S</a:t>
            </a:r>
            <a:endParaRPr lang="en-US" sz="1100" b="0" i="0" u="none" strike="noStrike" cap="none" dirty="0">
              <a:solidFill>
                <a:schemeClr val="tx1"/>
              </a:solidFill>
              <a:latin typeface="Arial"/>
              <a:ea typeface="Arial"/>
              <a:cs typeface="Arial"/>
              <a:sym typeface="Arial"/>
            </a:endParaRPr>
          </a:p>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ID </a:t>
            </a:r>
            <a:r>
              <a:rPr lang="en-US" sz="1100" b="0" i="0" u="none" strike="noStrike" cap="none" dirty="0" smtClean="0">
                <a:solidFill>
                  <a:schemeClr val="tx1"/>
                </a:solidFill>
                <a:latin typeface="Arial"/>
                <a:ea typeface="Arial"/>
                <a:cs typeface="Arial"/>
                <a:sym typeface="Arial"/>
              </a:rPr>
              <a:t>:513521243303</a:t>
            </a:r>
            <a:endParaRPr lang="en-US" sz="1100" b="0" i="0" u="none" strike="noStrike" cap="none" dirty="0">
              <a:solidFill>
                <a:schemeClr val="tx1"/>
              </a:solidFill>
              <a:latin typeface="Arial"/>
              <a:ea typeface="Arial"/>
              <a:cs typeface="Arial"/>
              <a:sym typeface="Arial"/>
            </a:endParaRPr>
          </a:p>
        </p:txBody>
      </p:sp>
      <p:cxnSp>
        <p:nvCxnSpPr>
          <p:cNvPr id="15" name="Straight Connector 14">
            <a:extLst>
              <a:ext uri="{FF2B5EF4-FFF2-40B4-BE49-F238E27FC236}">
                <a16:creationId xmlns:a16="http://schemas.microsoft.com/office/drawing/2014/main" id="{65441A6D-4B56-CED3-7C3C-EF8BA7462425}"/>
              </a:ext>
            </a:extLst>
          </p:cNvPr>
          <p:cNvCxnSpPr>
            <a:cxnSpLocks/>
          </p:cNvCxnSpPr>
          <p:nvPr/>
        </p:nvCxnSpPr>
        <p:spPr>
          <a:xfrm>
            <a:off x="1100213" y="3919492"/>
            <a:ext cx="1986613"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18" name="Google Shape;70;p13">
            <a:extLst>
              <a:ext uri="{FF2B5EF4-FFF2-40B4-BE49-F238E27FC236}">
                <a16:creationId xmlns:a16="http://schemas.microsoft.com/office/drawing/2014/main" id="{CCC1DF48-ED01-057A-9A4F-593C2283B3BB}"/>
              </a:ext>
            </a:extLst>
          </p:cNvPr>
          <p:cNvSpPr txBox="1"/>
          <p:nvPr/>
        </p:nvSpPr>
        <p:spPr>
          <a:xfrm>
            <a:off x="4272681" y="3627293"/>
            <a:ext cx="3701196" cy="461624"/>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dirty="0">
                <a:solidFill>
                  <a:schemeClr val="tx1"/>
                </a:solidFill>
                <a:latin typeface="Arial"/>
                <a:ea typeface="Arial"/>
                <a:cs typeface="Arial"/>
                <a:sym typeface="Arial"/>
              </a:rPr>
              <a:t>College </a:t>
            </a:r>
            <a:r>
              <a:rPr lang="en-US" sz="1200" b="0" i="0" u="none" strike="noStrike" cap="none" dirty="0" smtClean="0">
                <a:solidFill>
                  <a:schemeClr val="tx1"/>
                </a:solidFill>
                <a:latin typeface="Arial"/>
                <a:ea typeface="Arial"/>
                <a:cs typeface="Arial"/>
                <a:sym typeface="Arial"/>
              </a:rPr>
              <a:t>Name: ANNAI MIRA COLLEGE OF ENGINEERING AND TECHNOLOGY</a:t>
            </a:r>
            <a:endParaRPr lang="en-US" sz="1200" b="0" i="0" u="none" strike="noStrike" cap="none" dirty="0">
              <a:solidFill>
                <a:schemeClr val="tx1"/>
              </a:solidFill>
              <a:latin typeface="Arial"/>
              <a:ea typeface="Arial"/>
              <a:cs typeface="Arial"/>
              <a:sym typeface="Arial"/>
            </a:endParaRPr>
          </a:p>
        </p:txBody>
      </p:sp>
      <p:pic>
        <p:nvPicPr>
          <p:cNvPr id="1026" name="Picture 2">
            <a:extLst>
              <a:ext uri="{FF2B5EF4-FFF2-40B4-BE49-F238E27FC236}">
                <a16:creationId xmlns:a16="http://schemas.microsoft.com/office/drawing/2014/main" id="{61466F5C-A7B7-4728-9A5F-F0612A432B9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834750" y="1249149"/>
            <a:ext cx="1146742" cy="666202"/>
          </a:xfrm>
          <a:prstGeom prst="rect">
            <a:avLst/>
          </a:prstGeom>
          <a:extLst>
            <a:ext uri="{909E8E84-426E-40DD-AFC4-6F175D3DCCD1}">
              <a14:hiddenFill xmlns:a14="http://schemas.microsoft.com/office/drawing/2010/main">
                <a:solidFill>
                  <a:srgbClr val="FFFFFF"/>
                </a:solidFill>
              </a14:hiddenFill>
            </a:ext>
          </a:extLst>
        </p:spPr>
      </p:pic>
      <p:pic>
        <p:nvPicPr>
          <p:cNvPr id="1029" name="Picture 5" descr="A logo with people and map&#10;&#10;Description automatically generated">
            <a:extLst>
              <a:ext uri="{FF2B5EF4-FFF2-40B4-BE49-F238E27FC236}">
                <a16:creationId xmlns:a16="http://schemas.microsoft.com/office/drawing/2014/main" id="{BFFC49F7-E3C1-4C7B-B678-EA69593CA0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1189" y="1211666"/>
            <a:ext cx="668564" cy="66620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lose up of a logo&#10;&#10;Description automatically generated">
            <a:extLst>
              <a:ext uri="{FF2B5EF4-FFF2-40B4-BE49-F238E27FC236}">
                <a16:creationId xmlns:a16="http://schemas.microsoft.com/office/drawing/2014/main" id="{E8EBC10E-EEF7-B81B-B43B-76C70375410B}"/>
              </a:ext>
            </a:extLst>
          </p:cNvPr>
          <p:cNvPicPr>
            <a:picLocks noChangeAspect="1"/>
          </p:cNvPicPr>
          <p:nvPr/>
        </p:nvPicPr>
        <p:blipFill>
          <a:blip r:embed="rId6"/>
          <a:stretch>
            <a:fillRect/>
          </a:stretch>
        </p:blipFill>
        <p:spPr>
          <a:xfrm>
            <a:off x="3927667" y="1286631"/>
            <a:ext cx="1587347" cy="51627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590"/>
    </mc:Choice>
    <mc:Fallback xmlns="">
      <p:transition spd="slow" advTm="359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90113"/>
            <a:ext cx="9144000" cy="4022997"/>
          </a:xfrm>
          <a:prstGeom prst="rect">
            <a:avLst/>
          </a:prstGeom>
        </p:spPr>
      </p:pic>
    </p:spTree>
    <p:extLst>
      <p:ext uri="{BB962C8B-B14F-4D97-AF65-F5344CB8AC3E}">
        <p14:creationId xmlns:p14="http://schemas.microsoft.com/office/powerpoint/2010/main" val="28637250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B7586-5B6F-C8C7-E175-4BE77E8499ED}"/>
              </a:ext>
            </a:extLst>
          </p:cNvPr>
          <p:cNvSpPr>
            <a:spLocks noGrp="1"/>
          </p:cNvSpPr>
          <p:nvPr>
            <p:ph type="title"/>
          </p:nvPr>
        </p:nvSpPr>
        <p:spPr>
          <a:xfrm>
            <a:off x="155850" y="613142"/>
            <a:ext cx="8832300" cy="451933"/>
          </a:xfrm>
        </p:spPr>
        <p:txBody>
          <a:bodyPr/>
          <a:lstStyle/>
          <a:p>
            <a:pPr algn="ctr"/>
            <a:r>
              <a:rPr lang="en-US"/>
              <a:t>Homepage</a:t>
            </a:r>
          </a:p>
        </p:txBody>
      </p:sp>
      <p:sp>
        <p:nvSpPr>
          <p:cNvPr id="3" name="Text Placeholder 2">
            <a:extLst>
              <a:ext uri="{FF2B5EF4-FFF2-40B4-BE49-F238E27FC236}">
                <a16:creationId xmlns:a16="http://schemas.microsoft.com/office/drawing/2014/main" id="{AD94FBF9-636B-1E68-241E-ECCF1475C3E0}"/>
              </a:ext>
            </a:extLst>
          </p:cNvPr>
          <p:cNvSpPr>
            <a:spLocks noGrp="1"/>
          </p:cNvSpPr>
          <p:nvPr>
            <p:ph type="body" idx="1"/>
          </p:nvPr>
        </p:nvSpPr>
        <p:spPr>
          <a:xfrm>
            <a:off x="311699" y="1389600"/>
            <a:ext cx="8696833" cy="3179400"/>
          </a:xfrm>
        </p:spPr>
        <p:txBody>
          <a:bodyPr/>
          <a:lstStyle/>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1698" y="1065075"/>
            <a:ext cx="8383727" cy="3503925"/>
          </a:xfrm>
          <a:prstGeom prst="rect">
            <a:avLst/>
          </a:prstGeom>
        </p:spPr>
      </p:pic>
    </p:spTree>
    <p:extLst>
      <p:ext uri="{BB962C8B-B14F-4D97-AF65-F5344CB8AC3E}">
        <p14:creationId xmlns:p14="http://schemas.microsoft.com/office/powerpoint/2010/main" val="6908754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AF59C-CA47-321D-4366-F7B3EDADF895}"/>
              </a:ext>
            </a:extLst>
          </p:cNvPr>
          <p:cNvSpPr>
            <a:spLocks noGrp="1"/>
          </p:cNvSpPr>
          <p:nvPr>
            <p:ph type="title"/>
          </p:nvPr>
        </p:nvSpPr>
        <p:spPr>
          <a:xfrm>
            <a:off x="628560" y="601132"/>
            <a:ext cx="7886430" cy="666517"/>
          </a:xfrm>
        </p:spPr>
        <p:txBody>
          <a:bodyPr/>
          <a:lstStyle/>
          <a:p>
            <a:pPr algn="ctr"/>
            <a:r>
              <a:rPr lang="en-US" b="1" dirty="0" smtClean="0"/>
              <a:t>NEW  USER REGISTRATION</a:t>
            </a:r>
            <a:endParaRPr lang="en-US" b="1"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1653" y="1104181"/>
            <a:ext cx="7315200" cy="3519577"/>
          </a:xfrm>
          <a:prstGeom prst="rect">
            <a:avLst/>
          </a:prstGeom>
        </p:spPr>
      </p:pic>
    </p:spTree>
    <p:extLst>
      <p:ext uri="{BB962C8B-B14F-4D97-AF65-F5344CB8AC3E}">
        <p14:creationId xmlns:p14="http://schemas.microsoft.com/office/powerpoint/2010/main" val="21207922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B10D8-E098-FF8E-C5FA-FA8492007A31}"/>
              </a:ext>
            </a:extLst>
          </p:cNvPr>
          <p:cNvSpPr>
            <a:spLocks noGrp="1"/>
          </p:cNvSpPr>
          <p:nvPr>
            <p:ph type="title"/>
          </p:nvPr>
        </p:nvSpPr>
        <p:spPr>
          <a:xfrm>
            <a:off x="628560" y="635000"/>
            <a:ext cx="7886430" cy="632649"/>
          </a:xfrm>
        </p:spPr>
        <p:txBody>
          <a:bodyPr/>
          <a:lstStyle/>
          <a:p>
            <a:pPr algn="ctr"/>
            <a:r>
              <a:rPr lang="en-US" b="1" dirty="0"/>
              <a:t>Registration </a:t>
            </a:r>
            <a:r>
              <a:rPr lang="en-US" b="1" dirty="0" err="1"/>
              <a:t>Successfull</a:t>
            </a:r>
            <a:endParaRPr lang="en-US" b="1"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8560" y="1267649"/>
            <a:ext cx="7721810" cy="3511385"/>
          </a:xfrm>
          <a:prstGeom prst="rect">
            <a:avLst/>
          </a:prstGeom>
        </p:spPr>
      </p:pic>
    </p:spTree>
    <p:extLst>
      <p:ext uri="{BB962C8B-B14F-4D97-AF65-F5344CB8AC3E}">
        <p14:creationId xmlns:p14="http://schemas.microsoft.com/office/powerpoint/2010/main" val="10728150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AD8D6-8C5D-C4E6-9FAF-14FAFF2C65A4}"/>
              </a:ext>
            </a:extLst>
          </p:cNvPr>
          <p:cNvSpPr>
            <a:spLocks noGrp="1"/>
          </p:cNvSpPr>
          <p:nvPr>
            <p:ph type="title"/>
          </p:nvPr>
        </p:nvSpPr>
        <p:spPr>
          <a:xfrm>
            <a:off x="628560" y="643466"/>
            <a:ext cx="7886430" cy="624183"/>
          </a:xfrm>
        </p:spPr>
        <p:txBody>
          <a:bodyPr/>
          <a:lstStyle/>
          <a:p>
            <a:pPr algn="ctr"/>
            <a:r>
              <a:rPr lang="en-US" b="1" dirty="0" smtClean="0"/>
              <a:t>FIND BUS</a:t>
            </a:r>
            <a:endParaRPr lang="en-US" b="1"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8560" y="1267648"/>
            <a:ext cx="7886430" cy="3287099"/>
          </a:xfrm>
          <a:prstGeom prst="rect">
            <a:avLst/>
          </a:prstGeom>
        </p:spPr>
      </p:pic>
    </p:spTree>
    <p:extLst>
      <p:ext uri="{BB962C8B-B14F-4D97-AF65-F5344CB8AC3E}">
        <p14:creationId xmlns:p14="http://schemas.microsoft.com/office/powerpoint/2010/main" val="12131501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smtClean="0"/>
              <a:t>BOOKING CANCELLING</a:t>
            </a:r>
            <a:endParaRPr lang="en-US" b="1"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8560" y="1267649"/>
            <a:ext cx="7886430" cy="3545891"/>
          </a:xfrm>
          <a:prstGeom prst="rect">
            <a:avLst/>
          </a:prstGeom>
        </p:spPr>
      </p:pic>
    </p:spTree>
    <p:extLst>
      <p:ext uri="{BB962C8B-B14F-4D97-AF65-F5344CB8AC3E}">
        <p14:creationId xmlns:p14="http://schemas.microsoft.com/office/powerpoint/2010/main" val="2994618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F6256-ED4F-D5CB-996C-FBD384D168E2}"/>
              </a:ext>
            </a:extLst>
          </p:cNvPr>
          <p:cNvSpPr>
            <a:spLocks noGrp="1"/>
          </p:cNvSpPr>
          <p:nvPr>
            <p:ph type="title"/>
          </p:nvPr>
        </p:nvSpPr>
        <p:spPr>
          <a:xfrm>
            <a:off x="215053" y="719666"/>
            <a:ext cx="8421857" cy="547983"/>
          </a:xfrm>
        </p:spPr>
        <p:txBody>
          <a:bodyPr/>
          <a:lstStyle/>
          <a:p>
            <a:r>
              <a:rPr lang="en-IN" sz="1600" b="1">
                <a:solidFill>
                  <a:srgbClr val="213163"/>
                </a:solidFill>
                <a:latin typeface="+mj-lt"/>
              </a:rPr>
              <a:t>Future </a:t>
            </a:r>
            <a:r>
              <a:rPr lang="en-US" sz="1600" b="1">
                <a:solidFill>
                  <a:srgbClr val="213163"/>
                </a:solidFill>
                <a:latin typeface="+mj-lt"/>
              </a:rPr>
              <a:t>Enhancements</a:t>
            </a:r>
            <a:r>
              <a:rPr lang="en-US" sz="1600" b="1">
                <a:solidFill>
                  <a:srgbClr val="374151"/>
                </a:solidFill>
                <a:latin typeface="+mj-lt"/>
                <a:cs typeface="Times New Roman" panose="02020603050405020304" pitchFamily="18" charset="0"/>
              </a:rPr>
              <a:t>:</a:t>
            </a:r>
            <a:r>
              <a:rPr lang="en-US" b="0" i="0">
                <a:solidFill>
                  <a:srgbClr val="374151"/>
                </a:solidFill>
                <a:effectLst/>
                <a:latin typeface="Söhne"/>
              </a:rPr>
              <a:t/>
            </a:r>
            <a:br>
              <a:rPr lang="en-US" b="0" i="0">
                <a:solidFill>
                  <a:srgbClr val="374151"/>
                </a:solidFill>
                <a:effectLst/>
                <a:latin typeface="Söhne"/>
              </a:rPr>
            </a:br>
            <a:endParaRPr lang="en-US"/>
          </a:p>
        </p:txBody>
      </p:sp>
      <p:sp>
        <p:nvSpPr>
          <p:cNvPr id="3" name="Rectangle 2"/>
          <p:cNvSpPr/>
          <p:nvPr/>
        </p:nvSpPr>
        <p:spPr>
          <a:xfrm>
            <a:off x="1293961" y="1138687"/>
            <a:ext cx="6504317" cy="1169551"/>
          </a:xfrm>
          <a:prstGeom prst="rect">
            <a:avLst/>
          </a:prstGeom>
        </p:spPr>
        <p:txBody>
          <a:bodyPr wrap="square">
            <a:spAutoFit/>
          </a:bodyPr>
          <a:lstStyle/>
          <a:p>
            <a:pPr lvl="0" eaLnBrk="0" fontAlgn="base" hangingPunct="0">
              <a:spcBef>
                <a:spcPct val="0"/>
              </a:spcBef>
              <a:spcAft>
                <a:spcPct val="0"/>
              </a:spcAft>
              <a:buClrTx/>
            </a:pPr>
            <a:r>
              <a:rPr lang="en-US" altLang="en-US" dirty="0">
                <a:solidFill>
                  <a:schemeClr val="tx1"/>
                </a:solidFill>
                <a:latin typeface="Söhne"/>
              </a:rPr>
              <a:t>Future enhancements for a bus reservation system could include integrating real-time tracking and monitoring functionalities for buses, implementing dynamic pricing algorithms based on demand and availability, and incorporating AI-driven predictive analytics for optimized route planning and scheduling, ultimately enhancing efficiency and passenger satisfaction.</a:t>
            </a:r>
            <a:endParaRPr lang="en-US" altLang="en-US" dirty="0">
              <a:solidFill>
                <a:schemeClr val="tx1"/>
              </a:solidFill>
              <a:latin typeface="Söhne"/>
            </a:endParaRPr>
          </a:p>
        </p:txBody>
      </p:sp>
    </p:spTree>
    <p:extLst>
      <p:ext uri="{BB962C8B-B14F-4D97-AF65-F5344CB8AC3E}">
        <p14:creationId xmlns:p14="http://schemas.microsoft.com/office/powerpoint/2010/main" val="13231287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Conclusion</a:t>
            </a:r>
            <a:endParaRPr lang="en-IN" sz="1600"/>
          </a:p>
        </p:txBody>
      </p:sp>
      <p:cxnSp>
        <p:nvCxnSpPr>
          <p:cNvPr id="2" name="Straight Connector 1">
            <a:extLst>
              <a:ext uri="{FF2B5EF4-FFF2-40B4-BE49-F238E27FC236}">
                <a16:creationId xmlns:a16="http://schemas.microsoft.com/office/drawing/2014/main" id="{7BAAD3EB-5AF8-2850-D7B6-2D787F8D5CA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81E9EAEF-4D2C-D890-53FC-DD6FC1B36C83}"/>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3" name="Rectangle 2"/>
          <p:cNvSpPr/>
          <p:nvPr/>
        </p:nvSpPr>
        <p:spPr>
          <a:xfrm>
            <a:off x="1035169" y="1004392"/>
            <a:ext cx="6711351" cy="1384995"/>
          </a:xfrm>
          <a:prstGeom prst="rect">
            <a:avLst/>
          </a:prstGeom>
        </p:spPr>
        <p:txBody>
          <a:bodyPr wrap="square">
            <a:spAutoFit/>
          </a:bodyPr>
          <a:lstStyle/>
          <a:p>
            <a:pPr lvl="0" eaLnBrk="0" fontAlgn="base" hangingPunct="0">
              <a:spcBef>
                <a:spcPct val="0"/>
              </a:spcBef>
              <a:spcAft>
                <a:spcPct val="0"/>
              </a:spcAft>
              <a:buClrTx/>
            </a:pPr>
            <a:r>
              <a:rPr lang="en-US" altLang="en-US" dirty="0">
                <a:solidFill>
                  <a:schemeClr val="tx1"/>
                </a:solidFill>
                <a:latin typeface="Arial" panose="020B0604020202020204" pitchFamily="34" charset="0"/>
              </a:rPr>
              <a:t>A well-designed bus reservation system streamlines the booking process, enhances operational efficiency, and improves customer experience by providing easy access to available seats and enabling hassle-free reservations and cancellations. Its implementation not only optimizes resource allocation but also fosters customer loyalty through seamless service delivery.</a:t>
            </a:r>
          </a:p>
          <a:p>
            <a:pPr lvl="0" eaLnBrk="0" fontAlgn="base" hangingPunct="0">
              <a:spcBef>
                <a:spcPct val="0"/>
              </a:spcBef>
              <a:spcAft>
                <a:spcPct val="0"/>
              </a:spcAft>
              <a:buClrTx/>
            </a:pPr>
            <a:endParaRPr lang="en-US" altLang="en-US" dirty="0">
              <a:solidFill>
                <a:schemeClr val="tx1"/>
              </a:solidFill>
              <a:latin typeface="Arial" panose="020B0604020202020204" pitchFamily="34" charset="0"/>
            </a:endParaRPr>
          </a:p>
        </p:txBody>
      </p:sp>
    </p:spTree>
    <p:extLst>
      <p:ext uri="{BB962C8B-B14F-4D97-AF65-F5344CB8AC3E}">
        <p14:creationId xmlns:p14="http://schemas.microsoft.com/office/powerpoint/2010/main" val="20188784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4528" y="2334505"/>
            <a:ext cx="2149019" cy="474489"/>
          </a:xfrm>
          <a:prstGeom prst="rect">
            <a:avLst/>
          </a:prstGeom>
        </p:spPr>
        <p:txBody>
          <a:bodyPr vert="horz" wrap="square" lIns="0" tIns="12700" rIns="0" bIns="0" rtlCol="0">
            <a:spAutoFit/>
          </a:bodyPr>
          <a:lstStyle/>
          <a:p>
            <a:pPr marL="12700">
              <a:lnSpc>
                <a:spcPct val="100000"/>
              </a:lnSpc>
              <a:spcBef>
                <a:spcPts val="100"/>
              </a:spcBef>
            </a:pPr>
            <a:r>
              <a:rPr lang="en-US" sz="3000" b="1" spc="-5">
                <a:solidFill>
                  <a:srgbClr val="223366"/>
                </a:solidFill>
              </a:rPr>
              <a:t>Thank You!</a:t>
            </a:r>
          </a:p>
        </p:txBody>
      </p:sp>
    </p:spTree>
    <p:extLst>
      <p:ext uri="{BB962C8B-B14F-4D97-AF65-F5344CB8AC3E}">
        <p14:creationId xmlns:p14="http://schemas.microsoft.com/office/powerpoint/2010/main" val="39870245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11" name="Picture 10" descr="A blue and white rectangle with a white border&#10;&#10;Description automatically generated">
            <a:extLst>
              <a:ext uri="{FF2B5EF4-FFF2-40B4-BE49-F238E27FC236}">
                <a16:creationId xmlns:a16="http://schemas.microsoft.com/office/drawing/2014/main" id="{1DDD1C7A-587D-4E91-1F48-EF709EC7474B}"/>
              </a:ext>
            </a:extLst>
          </p:cNvPr>
          <p:cNvPicPr>
            <a:picLocks noChangeAspect="1"/>
          </p:cNvPicPr>
          <p:nvPr/>
        </p:nvPicPr>
        <p:blipFill>
          <a:blip r:embed="rId3"/>
          <a:stretch>
            <a:fillRect/>
          </a:stretch>
        </p:blipFill>
        <p:spPr>
          <a:xfrm>
            <a:off x="0" y="0"/>
            <a:ext cx="9144000" cy="5143500"/>
          </a:xfrm>
          <a:prstGeom prst="rect">
            <a:avLst/>
          </a:prstGeom>
        </p:spPr>
      </p:pic>
      <p:sp>
        <p:nvSpPr>
          <p:cNvPr id="12" name="TextBox 11">
            <a:extLst>
              <a:ext uri="{FF2B5EF4-FFF2-40B4-BE49-F238E27FC236}">
                <a16:creationId xmlns:a16="http://schemas.microsoft.com/office/drawing/2014/main" id="{C96C9006-A794-E787-C5A5-C495983DDB30}"/>
              </a:ext>
            </a:extLst>
          </p:cNvPr>
          <p:cNvSpPr txBox="1"/>
          <p:nvPr/>
        </p:nvSpPr>
        <p:spPr>
          <a:xfrm>
            <a:off x="2422762" y="970065"/>
            <a:ext cx="4283236" cy="43351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930"/>
              </a:lnSpc>
              <a:spcBef>
                <a:spcPct val="0"/>
              </a:spcBef>
            </a:pPr>
            <a:r>
              <a:rPr lang="en-US" sz="2000" b="1">
                <a:solidFill>
                  <a:srgbClr val="213164"/>
                </a:solidFill>
                <a:latin typeface="Arial"/>
                <a:cs typeface="Arial"/>
              </a:rPr>
              <a:t>CAPSTONE PROJECT SHOWCASE</a:t>
            </a:r>
          </a:p>
        </p:txBody>
      </p:sp>
      <p:sp>
        <p:nvSpPr>
          <p:cNvPr id="16" name="Rectangle: Rounded Corners 15">
            <a:extLst>
              <a:ext uri="{FF2B5EF4-FFF2-40B4-BE49-F238E27FC236}">
                <a16:creationId xmlns:a16="http://schemas.microsoft.com/office/drawing/2014/main" id="{8DB24E31-75E2-D2BE-DEE1-91ADB5001A8F}"/>
              </a:ext>
            </a:extLst>
          </p:cNvPr>
          <p:cNvSpPr/>
          <p:nvPr/>
        </p:nvSpPr>
        <p:spPr>
          <a:xfrm>
            <a:off x="956310" y="3037840"/>
            <a:ext cx="7227570" cy="530626"/>
          </a:xfrm>
          <a:prstGeom prst="roundRect">
            <a:avLst/>
          </a:prstGeom>
          <a:solidFill>
            <a:srgbClr val="DFDDFB"/>
          </a:solidFill>
          <a:ln>
            <a:solidFill>
              <a:srgbClr val="DFDD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0">
            <a:extLst>
              <a:ext uri="{FF2B5EF4-FFF2-40B4-BE49-F238E27FC236}">
                <a16:creationId xmlns:a16="http://schemas.microsoft.com/office/drawing/2014/main" id="{5EA4B0C5-E33A-D592-C106-2AB96DBFDD04}"/>
              </a:ext>
            </a:extLst>
          </p:cNvPr>
          <p:cNvSpPr txBox="1"/>
          <p:nvPr/>
        </p:nvSpPr>
        <p:spPr>
          <a:xfrm>
            <a:off x="1571630" y="3183633"/>
            <a:ext cx="5839143"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dirty="0">
                <a:latin typeface="+mj-lt"/>
              </a:rPr>
              <a:t>Building Bus Reservation System using Python and Django</a:t>
            </a:r>
            <a:endParaRPr lang="en-US" sz="1600" dirty="0">
              <a:latin typeface="+mj-lt"/>
              <a:cs typeface="Poppins"/>
            </a:endParaRPr>
          </a:p>
        </p:txBody>
      </p:sp>
      <p:sp>
        <p:nvSpPr>
          <p:cNvPr id="19" name="TextBox 10">
            <a:extLst>
              <a:ext uri="{FF2B5EF4-FFF2-40B4-BE49-F238E27FC236}">
                <a16:creationId xmlns:a16="http://schemas.microsoft.com/office/drawing/2014/main" id="{318A4EF8-FF85-6356-89E9-7A3A656EBA3B}"/>
              </a:ext>
            </a:extLst>
          </p:cNvPr>
          <p:cNvSpPr txBox="1"/>
          <p:nvPr/>
        </p:nvSpPr>
        <p:spPr>
          <a:xfrm>
            <a:off x="3872230" y="2704572"/>
            <a:ext cx="1399540"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a:solidFill>
                  <a:schemeClr val="bg1"/>
                </a:solidFill>
                <a:latin typeface="+mj-lt"/>
              </a:rPr>
              <a:t>Project Title</a:t>
            </a:r>
            <a:endParaRPr lang="en-US" sz="1600" b="1">
              <a:solidFill>
                <a:schemeClr val="bg1"/>
              </a:solidFill>
              <a:latin typeface="+mj-lt"/>
              <a:cs typeface="Poppins"/>
            </a:endParaRPr>
          </a:p>
        </p:txBody>
      </p:sp>
      <p:sp>
        <p:nvSpPr>
          <p:cNvPr id="14" name="TextBox 7">
            <a:extLst>
              <a:ext uri="{FF2B5EF4-FFF2-40B4-BE49-F238E27FC236}">
                <a16:creationId xmlns:a16="http://schemas.microsoft.com/office/drawing/2014/main" id="{1A6C2021-F9AE-B643-BC8F-4F6AB30CABCF}"/>
              </a:ext>
            </a:extLst>
          </p:cNvPr>
          <p:cNvSpPr txBox="1"/>
          <p:nvPr/>
        </p:nvSpPr>
        <p:spPr>
          <a:xfrm>
            <a:off x="1276813" y="4029973"/>
            <a:ext cx="6590375" cy="51232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a:solidFill>
                  <a:schemeClr val="bg1"/>
                </a:solidFill>
                <a:latin typeface="+mj-lt"/>
              </a:rPr>
              <a:t>Abstract | Problem Statement | Project Overview |</a:t>
            </a:r>
            <a:r>
              <a:rPr lang="en-US" sz="1600">
                <a:solidFill>
                  <a:schemeClr val="bg1"/>
                </a:solidFill>
                <a:latin typeface="+mj-lt"/>
                <a:ea typeface="+mn-lt"/>
                <a:cs typeface="Poppins"/>
              </a:rPr>
              <a:t> Proposed </a:t>
            </a:r>
            <a:r>
              <a:rPr lang="en-US" sz="1600">
                <a:solidFill>
                  <a:schemeClr val="bg1"/>
                </a:solidFill>
                <a:latin typeface="+mj-lt"/>
                <a:ea typeface="+mn-lt"/>
                <a:cs typeface="+mn-lt"/>
              </a:rPr>
              <a:t>Solution </a:t>
            </a:r>
            <a:r>
              <a:rPr lang="en-US" sz="1600">
                <a:solidFill>
                  <a:schemeClr val="bg1"/>
                </a:solidFill>
                <a:latin typeface="+mj-lt"/>
              </a:rPr>
              <a:t>| </a:t>
            </a:r>
            <a:r>
              <a:rPr lang="en-US" sz="1600">
                <a:solidFill>
                  <a:schemeClr val="bg1"/>
                </a:solidFill>
                <a:latin typeface="+mj-lt"/>
                <a:ea typeface="+mn-lt"/>
                <a:cs typeface="Poppins"/>
              </a:rPr>
              <a:t>Technology Used</a:t>
            </a:r>
            <a:r>
              <a:rPr lang="en-US" sz="1600">
                <a:solidFill>
                  <a:schemeClr val="bg1"/>
                </a:solidFill>
                <a:latin typeface="+mj-lt"/>
              </a:rPr>
              <a:t> | Modelling &amp; Results </a:t>
            </a:r>
            <a:r>
              <a:rPr lang="en-US" sz="1600">
                <a:solidFill>
                  <a:schemeClr val="bg1"/>
                </a:solidFill>
                <a:latin typeface="+mj-lt"/>
                <a:ea typeface="+mn-lt"/>
                <a:cs typeface="+mn-lt"/>
              </a:rPr>
              <a:t>| Conclusion </a:t>
            </a:r>
            <a:endParaRPr lang="en-US" sz="1600">
              <a:solidFill>
                <a:schemeClr val="bg1"/>
              </a:solidFill>
              <a:latin typeface="+mj-lt"/>
              <a:cs typeface="Poppins"/>
            </a:endParaRPr>
          </a:p>
        </p:txBody>
      </p:sp>
    </p:spTree>
    <p:extLst>
      <p:ext uri="{BB962C8B-B14F-4D97-AF65-F5344CB8AC3E}">
        <p14:creationId xmlns:p14="http://schemas.microsoft.com/office/powerpoint/2010/main" val="24274851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1" y="682130"/>
            <a:ext cx="8736923" cy="3751847"/>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Abstract</a:t>
            </a:r>
            <a:endParaRPr lang="en-IN" sz="1600"/>
          </a:p>
        </p:txBody>
      </p:sp>
      <p:cxnSp>
        <p:nvCxnSpPr>
          <p:cNvPr id="3" name="Straight Connector 2">
            <a:extLst>
              <a:ext uri="{FF2B5EF4-FFF2-40B4-BE49-F238E27FC236}">
                <a16:creationId xmlns:a16="http://schemas.microsoft.com/office/drawing/2014/main" id="{0E138CBA-7C0B-348B-874D-0DBE98733F33}"/>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A6F8FB9D-26BD-FFD4-0D44-2DE325084D08}"/>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2" name="Rectangle 1"/>
          <p:cNvSpPr/>
          <p:nvPr/>
        </p:nvSpPr>
        <p:spPr>
          <a:xfrm>
            <a:off x="552091" y="1000664"/>
            <a:ext cx="8315863" cy="2246769"/>
          </a:xfrm>
          <a:prstGeom prst="rect">
            <a:avLst/>
          </a:prstGeom>
        </p:spPr>
        <p:txBody>
          <a:bodyPr wrap="square">
            <a:spAutoFit/>
          </a:bodyPr>
          <a:lstStyle/>
          <a:p>
            <a:r>
              <a:rPr lang="en-US" dirty="0"/>
              <a:t>Passenger </a:t>
            </a:r>
            <a:r>
              <a:rPr lang="en-US" dirty="0" err="1"/>
              <a:t>Information:Collect</a:t>
            </a:r>
            <a:r>
              <a:rPr lang="en-US" dirty="0"/>
              <a:t> essential details like name, contact information, and number of </a:t>
            </a:r>
            <a:r>
              <a:rPr lang="en-US" dirty="0" err="1"/>
              <a:t>passengers.Hide</a:t>
            </a:r>
            <a:r>
              <a:rPr lang="en-US" dirty="0"/>
              <a:t> complex backend processes like data validation and storage </a:t>
            </a:r>
            <a:r>
              <a:rPr lang="en-US" dirty="0" err="1"/>
              <a:t>mechanisms.Seat</a:t>
            </a:r>
            <a:r>
              <a:rPr lang="en-US" dirty="0"/>
              <a:t> Reservation </a:t>
            </a:r>
            <a:r>
              <a:rPr lang="en-US" dirty="0" err="1"/>
              <a:t>Abstraction:Allow</a:t>
            </a:r>
            <a:r>
              <a:rPr lang="en-US" dirty="0"/>
              <a:t> passengers to select seats without knowing the underlying seat allocation </a:t>
            </a:r>
            <a:r>
              <a:rPr lang="en-US" dirty="0" err="1"/>
              <a:t>algorithm.Handle</a:t>
            </a:r>
            <a:r>
              <a:rPr lang="en-US" dirty="0"/>
              <a:t> seat availability and booking status </a:t>
            </a:r>
            <a:r>
              <a:rPr lang="en-US" dirty="0" err="1"/>
              <a:t>internally.Payment</a:t>
            </a:r>
            <a:r>
              <a:rPr lang="en-US" dirty="0"/>
              <a:t> </a:t>
            </a:r>
            <a:r>
              <a:rPr lang="en-US" dirty="0" err="1"/>
              <a:t>Abstraction:Provide</a:t>
            </a:r>
            <a:r>
              <a:rPr lang="en-US" dirty="0"/>
              <a:t> a payment interface where users enter payment </a:t>
            </a:r>
            <a:r>
              <a:rPr lang="en-US" dirty="0" err="1"/>
              <a:t>details.Abstract</a:t>
            </a:r>
            <a:r>
              <a:rPr lang="en-US" dirty="0"/>
              <a:t> away payment gateway integration and transaction handling </a:t>
            </a:r>
            <a:r>
              <a:rPr lang="en-US" dirty="0" err="1"/>
              <a:t>complexities.Admin</a:t>
            </a:r>
            <a:r>
              <a:rPr lang="en-US" dirty="0"/>
              <a:t> Dashboard </a:t>
            </a:r>
            <a:r>
              <a:rPr lang="en-US" dirty="0" err="1"/>
              <a:t>Abstraction:Show</a:t>
            </a:r>
            <a:r>
              <a:rPr lang="en-US" dirty="0"/>
              <a:t> key metrics like total bookings, revenue, and seat occupancy without revealing backend data </a:t>
            </a:r>
            <a:r>
              <a:rPr lang="en-US" dirty="0" err="1"/>
              <a:t>processing.Notification</a:t>
            </a:r>
            <a:r>
              <a:rPr lang="en-US" dirty="0"/>
              <a:t> </a:t>
            </a:r>
            <a:r>
              <a:rPr lang="en-US" dirty="0" err="1"/>
              <a:t>Abstraction:Send</a:t>
            </a:r>
            <a:r>
              <a:rPr lang="en-US" dirty="0"/>
              <a:t> booking confirmation and </a:t>
            </a:r>
            <a:r>
              <a:rPr lang="en-US" dirty="0" err="1"/>
              <a:t>updatesto</a:t>
            </a:r>
            <a:r>
              <a:rPr lang="en-US" dirty="0"/>
              <a:t> passengers without exposing the underlying messaging </a:t>
            </a:r>
            <a:r>
              <a:rPr lang="en-US" dirty="0" err="1"/>
              <a:t>system.By</a:t>
            </a:r>
            <a:r>
              <a:rPr lang="en-US" dirty="0"/>
              <a:t> implementing these abstractions, users can interact with the bus reservation system intuitively, focusing on their booking needs rather than system intricacies</a:t>
            </a:r>
            <a:endParaRPr lang="en-US" dirty="0"/>
          </a:p>
        </p:txBody>
      </p:sp>
    </p:spTree>
    <p:extLst>
      <p:ext uri="{BB962C8B-B14F-4D97-AF65-F5344CB8AC3E}">
        <p14:creationId xmlns:p14="http://schemas.microsoft.com/office/powerpoint/2010/main" val="3042168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Problem Statement</a:t>
            </a:r>
            <a:endParaRPr lang="en-IN" sz="1600"/>
          </a:p>
        </p:txBody>
      </p:sp>
      <p:cxnSp>
        <p:nvCxnSpPr>
          <p:cNvPr id="2" name="Straight Connector 1">
            <a:extLst>
              <a:ext uri="{FF2B5EF4-FFF2-40B4-BE49-F238E27FC236}">
                <a16:creationId xmlns:a16="http://schemas.microsoft.com/office/drawing/2014/main" id="{138979D7-DAF1-B9D0-4B15-5F44295BF71F}"/>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771E5D94-0B0E-9E10-390E-F025663AAA0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Rectangle 3"/>
          <p:cNvSpPr/>
          <p:nvPr/>
        </p:nvSpPr>
        <p:spPr>
          <a:xfrm>
            <a:off x="845820" y="1232922"/>
            <a:ext cx="7763342" cy="1600438"/>
          </a:xfrm>
          <a:prstGeom prst="rect">
            <a:avLst/>
          </a:prstGeom>
        </p:spPr>
        <p:txBody>
          <a:bodyPr wrap="square">
            <a:spAutoFit/>
          </a:bodyPr>
          <a:lstStyle/>
          <a:p>
            <a:r>
              <a:rPr lang="en-US" dirty="0"/>
              <a:t>Design and develop a bus reservation system that allows users to search for bus routes, view available seats, make bookings, and manage their reservations. The system should have an admin interface for managing buses, routes, and bookings. Users should be able to register, log in, search for buses based on source and destination, select seats, make payments, and receive booking confirmations. Admins should be able to add/edit/delete buses and routes, view bookings, and generate reports. The system should handle multiple users and ensure data security and integrity.</a:t>
            </a:r>
            <a:endParaRPr lang="en-US" dirty="0"/>
          </a:p>
        </p:txBody>
      </p:sp>
    </p:spTree>
    <p:extLst>
      <p:ext uri="{BB962C8B-B14F-4D97-AF65-F5344CB8AC3E}">
        <p14:creationId xmlns:p14="http://schemas.microsoft.com/office/powerpoint/2010/main" val="5456884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Project Overview</a:t>
            </a:r>
            <a:endParaRPr lang="en-IN" sz="1600"/>
          </a:p>
        </p:txBody>
      </p:sp>
      <p:cxnSp>
        <p:nvCxnSpPr>
          <p:cNvPr id="2" name="Straight Connector 1">
            <a:extLst>
              <a:ext uri="{FF2B5EF4-FFF2-40B4-BE49-F238E27FC236}">
                <a16:creationId xmlns:a16="http://schemas.microsoft.com/office/drawing/2014/main"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0139171D-3AD9-6A2C-2865-384C0BE5CD2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Rectangle 3"/>
          <p:cNvSpPr/>
          <p:nvPr/>
        </p:nvSpPr>
        <p:spPr>
          <a:xfrm>
            <a:off x="138652" y="1138688"/>
            <a:ext cx="8832820" cy="2893100"/>
          </a:xfrm>
          <a:prstGeom prst="rect">
            <a:avLst/>
          </a:prstGeom>
        </p:spPr>
        <p:txBody>
          <a:bodyPr wrap="square">
            <a:spAutoFit/>
          </a:bodyPr>
          <a:lstStyle/>
          <a:p>
            <a:r>
              <a:rPr lang="en-US" dirty="0"/>
              <a:t>1.Mention the purpose of the system and its target users (customers, admins, etc.).</a:t>
            </a:r>
          </a:p>
          <a:p>
            <a:r>
              <a:rPr lang="en-US" dirty="0"/>
              <a:t>2. </a:t>
            </a:r>
            <a:r>
              <a:rPr lang="en-US" dirty="0" err="1"/>
              <a:t>Objectives:List</a:t>
            </a:r>
            <a:r>
              <a:rPr lang="en-US" dirty="0"/>
              <a:t> the primary objectives of the bus reservation </a:t>
            </a:r>
            <a:r>
              <a:rPr lang="en-US" dirty="0" err="1"/>
              <a:t>system.Include</a:t>
            </a:r>
            <a:r>
              <a:rPr lang="en-US" dirty="0"/>
              <a:t> specific goals such as enabling easy booking, efficient seat management, secure payment processing, etc.</a:t>
            </a:r>
          </a:p>
          <a:p>
            <a:r>
              <a:rPr lang="en-US" dirty="0"/>
              <a:t>3. </a:t>
            </a:r>
            <a:r>
              <a:rPr lang="en-US" dirty="0" err="1"/>
              <a:t>Features:Describe</a:t>
            </a:r>
            <a:r>
              <a:rPr lang="en-US" dirty="0"/>
              <a:t> the key features of the bus reservation system in </a:t>
            </a:r>
            <a:r>
              <a:rPr lang="en-US" dirty="0" err="1"/>
              <a:t>detail.Include</a:t>
            </a:r>
            <a:r>
              <a:rPr lang="en-US" dirty="0"/>
              <a:t> functionalities like user registration/login, bus route search, seat selection, payment processing, booking confirmation, admin dashboard, etc.</a:t>
            </a:r>
          </a:p>
          <a:p>
            <a:r>
              <a:rPr lang="en-US" dirty="0"/>
              <a:t>4. </a:t>
            </a:r>
            <a:r>
              <a:rPr lang="en-US" dirty="0" err="1"/>
              <a:t>Architecture:Explain</a:t>
            </a:r>
            <a:r>
              <a:rPr lang="en-US" dirty="0"/>
              <a:t> the system architecture, including components like front-end, back-end, database, APIs, </a:t>
            </a:r>
            <a:r>
              <a:rPr lang="en-US" dirty="0" err="1"/>
              <a:t>etc.Mention</a:t>
            </a:r>
            <a:r>
              <a:rPr lang="en-US" dirty="0"/>
              <a:t> technologies and frameworks used for development (e.g., React.js for front-end, Node.js for back-end, MongoDB for database).</a:t>
            </a:r>
          </a:p>
          <a:p>
            <a:r>
              <a:rPr lang="en-US" dirty="0"/>
              <a:t>5. User </a:t>
            </a:r>
            <a:r>
              <a:rPr lang="en-US" dirty="0" err="1"/>
              <a:t>Roles:Define</a:t>
            </a:r>
            <a:r>
              <a:rPr lang="en-US" dirty="0"/>
              <a:t> different user roles (customer, admin) and their respective </a:t>
            </a:r>
            <a:r>
              <a:rPr lang="en-US" dirty="0" err="1"/>
              <a:t>permissions.Specify</a:t>
            </a:r>
            <a:r>
              <a:rPr lang="en-US" dirty="0"/>
              <a:t> actions and operations each role can perform within the system.</a:t>
            </a:r>
          </a:p>
          <a:p>
            <a:r>
              <a:rPr lang="en-US" dirty="0"/>
              <a:t>6. </a:t>
            </a:r>
            <a:r>
              <a:rPr lang="en-US" dirty="0" err="1"/>
              <a:t>Workflow:Provide</a:t>
            </a:r>
            <a:r>
              <a:rPr lang="en-US" dirty="0"/>
              <a:t> a step-by-step workflow of the bus reservation process for users (booking a ticket, managing bookings, cancellations, etc.).Include flowcharts or diagrams for better understanding. </a:t>
            </a:r>
            <a:endParaRPr lang="en-US" dirty="0"/>
          </a:p>
        </p:txBody>
      </p:sp>
    </p:spTree>
    <p:extLst>
      <p:ext uri="{BB962C8B-B14F-4D97-AF65-F5344CB8AC3E}">
        <p14:creationId xmlns:p14="http://schemas.microsoft.com/office/powerpoint/2010/main" val="12846337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Proposed Solution</a:t>
            </a:r>
            <a:endParaRPr lang="en-IN" sz="1600"/>
          </a:p>
        </p:txBody>
      </p:sp>
      <p:sp>
        <p:nvSpPr>
          <p:cNvPr id="11" name="TextBox 10">
            <a:extLst>
              <a:ext uri="{FF2B5EF4-FFF2-40B4-BE49-F238E27FC236}">
                <a16:creationId xmlns:a16="http://schemas.microsoft.com/office/drawing/2014/main" id="{B46B7C3C-D3E3-FF07-EEDD-95F0B593D118}"/>
              </a:ext>
            </a:extLst>
          </p:cNvPr>
          <p:cNvSpPr txBox="1"/>
          <p:nvPr/>
        </p:nvSpPr>
        <p:spPr>
          <a:xfrm>
            <a:off x="138533" y="1102220"/>
            <a:ext cx="8866934" cy="376834"/>
          </a:xfrm>
          <a:prstGeom prst="rect">
            <a:avLst/>
          </a:prstGeom>
          <a:noFill/>
        </p:spPr>
        <p:txBody>
          <a:bodyPr wrap="square">
            <a:spAutoFit/>
          </a:bodyPr>
          <a:lstStyle/>
          <a:p>
            <a:pPr algn="l">
              <a:lnSpc>
                <a:spcPct val="150000"/>
              </a:lnSpc>
            </a:pPr>
            <a:r>
              <a:rPr lang="en-US" b="0" i="0">
                <a:solidFill>
                  <a:srgbClr val="374151"/>
                </a:solidFill>
                <a:effectLst/>
                <a:latin typeface="Times New Roman" panose="02020603050405020304" pitchFamily="18" charset="0"/>
                <a:cs typeface="Times New Roman" panose="02020603050405020304" pitchFamily="18" charset="0"/>
              </a:rPr>
              <a:t>.</a:t>
            </a:r>
          </a:p>
        </p:txBody>
      </p:sp>
      <p:cxnSp>
        <p:nvCxnSpPr>
          <p:cNvPr id="2" name="Straight Connector 1">
            <a:extLst>
              <a:ext uri="{FF2B5EF4-FFF2-40B4-BE49-F238E27FC236}">
                <a16:creationId xmlns:a16="http://schemas.microsoft.com/office/drawing/2014/main"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D3393E03-7263-ADFB-23AD-8505198A845E}"/>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Rectangle 3"/>
          <p:cNvSpPr/>
          <p:nvPr/>
        </p:nvSpPr>
        <p:spPr>
          <a:xfrm>
            <a:off x="690113" y="1340644"/>
            <a:ext cx="8057071" cy="1384995"/>
          </a:xfrm>
          <a:prstGeom prst="rect">
            <a:avLst/>
          </a:prstGeom>
        </p:spPr>
        <p:txBody>
          <a:bodyPr wrap="square">
            <a:spAutoFit/>
          </a:bodyPr>
          <a:lstStyle/>
          <a:p>
            <a:pPr lvl="0" eaLnBrk="0" fontAlgn="base" hangingPunct="0">
              <a:spcBef>
                <a:spcPct val="0"/>
              </a:spcBef>
              <a:spcAft>
                <a:spcPct val="0"/>
              </a:spcAft>
              <a:buClrTx/>
            </a:pPr>
            <a:r>
              <a:rPr lang="en-US" altLang="en-US" dirty="0">
                <a:solidFill>
                  <a:schemeClr val="tx1"/>
                </a:solidFill>
                <a:latin typeface="Arial" panose="020B0604020202020204" pitchFamily="34" charset="0"/>
              </a:rPr>
              <a:t>Develop a user-friendly web/mobile interface with intuitive search options and secure authentication, alongside an admin panel for route management and seat allocation. Integrate real-time updates, payment gateways, and booking management features, coupled with notifications and reminders for users. Utilize a comprehensive admin dashboard for analytics and reporting, ensuring data security, scalability, and performance optimization. Continuously gather feedback and prioritize improvements to enhance the user experience and system functionality.</a:t>
            </a:r>
            <a:endParaRPr lang="en-US" altLang="en-US" dirty="0">
              <a:solidFill>
                <a:schemeClr val="tx1"/>
              </a:solidFill>
              <a:latin typeface="Arial" panose="020B0604020202020204" pitchFamily="34" charset="0"/>
            </a:endParaRPr>
          </a:p>
        </p:txBody>
      </p:sp>
    </p:spTree>
    <p:extLst>
      <p:ext uri="{BB962C8B-B14F-4D97-AF65-F5344CB8AC3E}">
        <p14:creationId xmlns:p14="http://schemas.microsoft.com/office/powerpoint/2010/main" val="10539135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0AB2285-16B6-67AB-39F2-7E03D6821A2A}"/>
              </a:ext>
            </a:extLst>
          </p:cNvPr>
          <p:cNvSpPr txBox="1"/>
          <p:nvPr/>
        </p:nvSpPr>
        <p:spPr>
          <a:xfrm>
            <a:off x="457200" y="752832"/>
            <a:ext cx="8017933" cy="700000"/>
          </a:xfrm>
          <a:prstGeom prst="rect">
            <a:avLst/>
          </a:prstGeom>
          <a:noFill/>
        </p:spPr>
        <p:txBody>
          <a:bodyPr wrap="square">
            <a:spAutoFit/>
          </a:bodyPr>
          <a:lstStyle/>
          <a:p>
            <a:pPr marL="457200" lvl="1" algn="l">
              <a:lnSpc>
                <a:spcPct val="150000"/>
              </a:lnSpc>
            </a:pPr>
            <a:endParaRPr lang="en-US" b="0" i="0">
              <a:solidFill>
                <a:srgbClr val="374151"/>
              </a:solidFill>
              <a:effectLst/>
              <a:latin typeface="Times New Roman" panose="02020603050405020304" pitchFamily="18" charset="0"/>
              <a:cs typeface="Times New Roman" panose="02020603050405020304" pitchFamily="18" charset="0"/>
            </a:endParaRPr>
          </a:p>
          <a:p>
            <a:pPr marL="742950" lvl="1" indent="-285750" algn="l">
              <a:lnSpc>
                <a:spcPct val="150000"/>
              </a:lnSpc>
              <a:buFont typeface="+mj-lt"/>
              <a:buAutoNum type="arabicPeriod"/>
            </a:pPr>
            <a:endParaRPr lang="en-US" b="0" i="0">
              <a:solidFill>
                <a:srgbClr val="374151"/>
              </a:solidFill>
              <a:effectLst/>
              <a:latin typeface="Times New Roman" panose="02020603050405020304" pitchFamily="18" charset="0"/>
              <a:cs typeface="Times New Roman" panose="02020603050405020304" pitchFamily="18" charset="0"/>
            </a:endParaRPr>
          </a:p>
        </p:txBody>
      </p:sp>
      <p:cxnSp>
        <p:nvCxnSpPr>
          <p:cNvPr id="2" name="Straight Connector 1">
            <a:extLst>
              <a:ext uri="{FF2B5EF4-FFF2-40B4-BE49-F238E27FC236}">
                <a16:creationId xmlns:a16="http://schemas.microsoft.com/office/drawing/2014/main" id="{A0896F70-0E57-B001-3C98-BB76EA937037}"/>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FB315134-FD10-6E28-FDC9-29E7F29C2454}"/>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5" name="Rectangle 4"/>
          <p:cNvSpPr/>
          <p:nvPr/>
        </p:nvSpPr>
        <p:spPr>
          <a:xfrm>
            <a:off x="-293298" y="752832"/>
            <a:ext cx="5687049" cy="553998"/>
          </a:xfrm>
          <a:prstGeom prst="rect">
            <a:avLst/>
          </a:prstGeom>
        </p:spPr>
        <p:txBody>
          <a:bodyPr wrap="square">
            <a:spAutoFit/>
          </a:bodyPr>
          <a:lstStyle/>
          <a:p>
            <a:pPr marL="457200" lvl="1">
              <a:lnSpc>
                <a:spcPct val="150000"/>
              </a:lnSpc>
            </a:pPr>
            <a:r>
              <a:rPr lang="en-US" sz="2000" dirty="0">
                <a:solidFill>
                  <a:srgbClr val="213163"/>
                </a:solidFill>
                <a:latin typeface="Times New Roman" panose="02020603050405020304" pitchFamily="18" charset="0"/>
                <a:cs typeface="Times New Roman" panose="02020603050405020304" pitchFamily="18" charset="0"/>
              </a:rPr>
              <a:t>OBJECTIVES:</a:t>
            </a:r>
            <a:endParaRPr lang="en-US" sz="2000" dirty="0">
              <a:solidFill>
                <a:srgbClr val="213163"/>
              </a:solidFill>
              <a:latin typeface="Times New Roman" panose="02020603050405020304" pitchFamily="18" charset="0"/>
              <a:cs typeface="Times New Roman" panose="02020603050405020304" pitchFamily="18" charset="0"/>
            </a:endParaRPr>
          </a:p>
        </p:txBody>
      </p:sp>
      <p:sp>
        <p:nvSpPr>
          <p:cNvPr id="6" name="Rectangle 5"/>
          <p:cNvSpPr/>
          <p:nvPr/>
        </p:nvSpPr>
        <p:spPr>
          <a:xfrm>
            <a:off x="672860" y="1306829"/>
            <a:ext cx="7625751" cy="1169551"/>
          </a:xfrm>
          <a:prstGeom prst="rect">
            <a:avLst/>
          </a:prstGeom>
        </p:spPr>
        <p:txBody>
          <a:bodyPr wrap="square">
            <a:spAutoFit/>
          </a:bodyPr>
          <a:lstStyle/>
          <a:p>
            <a:pPr lvl="0" eaLnBrk="0" fontAlgn="base" hangingPunct="0">
              <a:spcBef>
                <a:spcPct val="0"/>
              </a:spcBef>
              <a:spcAft>
                <a:spcPct val="0"/>
              </a:spcAft>
              <a:buClrTx/>
            </a:pPr>
            <a:r>
              <a:rPr lang="en-US" altLang="en-US" dirty="0">
                <a:solidFill>
                  <a:schemeClr val="tx1"/>
                </a:solidFill>
                <a:latin typeface="Arial" panose="020B0604020202020204" pitchFamily="34" charset="0"/>
              </a:rPr>
              <a:t>The objective of a bus reservation system is to automate and streamline the booking process, improving efficiency and accuracy while providing passengers with a convenient and user-friendly platform to reserve seats, manage bookings, and check availability. Additionally, it aims to enhance operational management for bus companies by optimizing resource allocation and maximizing revenue potential.</a:t>
            </a:r>
            <a:endParaRPr lang="en-US" altLang="en-US" dirty="0">
              <a:solidFill>
                <a:schemeClr val="tx1"/>
              </a:solidFill>
              <a:latin typeface="Arial" panose="020B0604020202020204" pitchFamily="34" charset="0"/>
            </a:endParaRPr>
          </a:p>
        </p:txBody>
      </p:sp>
    </p:spTree>
    <p:extLst>
      <p:ext uri="{BB962C8B-B14F-4D97-AF65-F5344CB8AC3E}">
        <p14:creationId xmlns:p14="http://schemas.microsoft.com/office/powerpoint/2010/main" val="4874819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0AB2285-16B6-67AB-39F2-7E03D6821A2A}"/>
              </a:ext>
            </a:extLst>
          </p:cNvPr>
          <p:cNvSpPr txBox="1"/>
          <p:nvPr/>
        </p:nvSpPr>
        <p:spPr>
          <a:xfrm>
            <a:off x="457200" y="752832"/>
            <a:ext cx="8017933" cy="376834"/>
          </a:xfrm>
          <a:prstGeom prst="rect">
            <a:avLst/>
          </a:prstGeom>
          <a:noFill/>
        </p:spPr>
        <p:txBody>
          <a:bodyPr wrap="square">
            <a:spAutoFit/>
          </a:bodyPr>
          <a:lstStyle/>
          <a:p>
            <a:pPr marL="457200" lvl="1" algn="l">
              <a:lnSpc>
                <a:spcPct val="150000"/>
              </a:lnSpc>
            </a:pPr>
            <a:endParaRPr lang="en-US" b="0" i="0" dirty="0">
              <a:solidFill>
                <a:srgbClr val="374151"/>
              </a:solidFill>
              <a:effectLst/>
              <a:latin typeface="Times New Roman" panose="02020603050405020304" pitchFamily="18" charset="0"/>
              <a:cs typeface="Times New Roman" panose="02020603050405020304" pitchFamily="18" charset="0"/>
            </a:endParaRPr>
          </a:p>
        </p:txBody>
      </p:sp>
      <p:cxnSp>
        <p:nvCxnSpPr>
          <p:cNvPr id="2" name="Straight Connector 1">
            <a:extLst>
              <a:ext uri="{FF2B5EF4-FFF2-40B4-BE49-F238E27FC236}">
                <a16:creationId xmlns:a16="http://schemas.microsoft.com/office/drawing/2014/main" id="{425A5131-6F83-AD76-5E52-14CCB9D908F9}"/>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9D85AD23-D3D0-C7F5-13BD-C3746B44AE9A}"/>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5" name="Google Shape;61;g5fab984687_2_0"/>
          <p:cNvSpPr txBox="1">
            <a:spLocks noGrp="1"/>
          </p:cNvSpPr>
          <p:nvPr/>
        </p:nvSpPr>
        <p:spPr>
          <a:xfrm>
            <a:off x="311899" y="605930"/>
            <a:ext cx="293608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lnSpc>
                <a:spcPct val="100000"/>
              </a:lnSpc>
              <a:spcBef>
                <a:spcPts val="0"/>
              </a:spcBef>
              <a:spcAft>
                <a:spcPts val="0"/>
              </a:spcAft>
              <a:buSzPts val="2800"/>
              <a:buNone/>
            </a:pPr>
            <a:r>
              <a:rPr lang="en-IN" sz="1600" b="1">
                <a:solidFill>
                  <a:srgbClr val="213163"/>
                </a:solidFill>
              </a:rPr>
              <a:t>Technology Used</a:t>
            </a:r>
            <a:endParaRPr lang="en-IN" sz="1600"/>
          </a:p>
        </p:txBody>
      </p:sp>
      <p:graphicFrame>
        <p:nvGraphicFramePr>
          <p:cNvPr id="6" name="Diagram 5">
            <a:extLst>
              <a:ext uri="{FF2B5EF4-FFF2-40B4-BE49-F238E27FC236}">
                <a16:creationId xmlns:a16="http://schemas.microsoft.com/office/drawing/2014/main" id="{6907D582-D8F7-CF69-ABAE-503F64E8F161}"/>
              </a:ext>
            </a:extLst>
          </p:cNvPr>
          <p:cNvGraphicFramePr/>
          <p:nvPr/>
        </p:nvGraphicFramePr>
        <p:xfrm>
          <a:off x="96199" y="539750"/>
          <a:ext cx="8951601"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7" name="Picture 6">
            <a:extLst>
              <a:ext uri="{FF2B5EF4-FFF2-40B4-BE49-F238E27FC236}">
                <a16:creationId xmlns:a16="http://schemas.microsoft.com/office/drawing/2014/main" id="{DF48260F-742B-E32A-02FE-B142578BC1A4}"/>
              </a:ext>
            </a:extLst>
          </p:cNvPr>
          <p:cNvPicPr>
            <a:picLocks noChangeAspect="1"/>
          </p:cNvPicPr>
          <p:nvPr/>
        </p:nvPicPr>
        <p:blipFill>
          <a:blip r:embed="rId7"/>
          <a:stretch>
            <a:fillRect/>
          </a:stretch>
        </p:blipFill>
        <p:spPr>
          <a:xfrm>
            <a:off x="1202038" y="1647057"/>
            <a:ext cx="2956469" cy="2573047"/>
          </a:xfrm>
          <a:prstGeom prst="rect">
            <a:avLst/>
          </a:prstGeom>
        </p:spPr>
      </p:pic>
      <p:pic>
        <p:nvPicPr>
          <p:cNvPr id="8" name="Picture 7">
            <a:extLst>
              <a:ext uri="{FF2B5EF4-FFF2-40B4-BE49-F238E27FC236}">
                <a16:creationId xmlns:a16="http://schemas.microsoft.com/office/drawing/2014/main" id="{B089073F-18B7-3DD8-48EB-55DA0C87BA84}"/>
              </a:ext>
            </a:extLst>
          </p:cNvPr>
          <p:cNvPicPr>
            <a:picLocks noChangeAspect="1"/>
          </p:cNvPicPr>
          <p:nvPr/>
        </p:nvPicPr>
        <p:blipFill>
          <a:blip r:embed="rId8"/>
          <a:stretch>
            <a:fillRect/>
          </a:stretch>
        </p:blipFill>
        <p:spPr>
          <a:xfrm>
            <a:off x="4745247" y="1636492"/>
            <a:ext cx="4165599" cy="2090952"/>
          </a:xfrm>
          <a:prstGeom prst="rect">
            <a:avLst/>
          </a:prstGeom>
        </p:spPr>
      </p:pic>
      <p:sp>
        <p:nvSpPr>
          <p:cNvPr id="9" name="TextBox 11">
            <a:extLst>
              <a:ext uri="{FF2B5EF4-FFF2-40B4-BE49-F238E27FC236}">
                <a16:creationId xmlns:a16="http://schemas.microsoft.com/office/drawing/2014/main" id="{652B04F6-FDE4-25BD-3C19-D5DC09B99F1A}"/>
              </a:ext>
            </a:extLst>
          </p:cNvPr>
          <p:cNvSpPr txBox="1"/>
          <p:nvPr/>
        </p:nvSpPr>
        <p:spPr>
          <a:xfrm>
            <a:off x="1181228" y="1285311"/>
            <a:ext cx="3318484" cy="307777"/>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a:t>Front-end</a:t>
            </a:r>
          </a:p>
        </p:txBody>
      </p:sp>
      <p:sp>
        <p:nvSpPr>
          <p:cNvPr id="10" name="TextBox 12">
            <a:extLst>
              <a:ext uri="{FF2B5EF4-FFF2-40B4-BE49-F238E27FC236}">
                <a16:creationId xmlns:a16="http://schemas.microsoft.com/office/drawing/2014/main" id="{02E6A23E-BD78-D77E-AD81-17D853BDDC74}"/>
              </a:ext>
            </a:extLst>
          </p:cNvPr>
          <p:cNvSpPr txBox="1"/>
          <p:nvPr/>
        </p:nvSpPr>
        <p:spPr>
          <a:xfrm>
            <a:off x="5046603" y="1211322"/>
            <a:ext cx="3580969" cy="307777"/>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a:t>Back-end</a:t>
            </a:r>
          </a:p>
        </p:txBody>
      </p:sp>
    </p:spTree>
    <p:extLst>
      <p:ext uri="{BB962C8B-B14F-4D97-AF65-F5344CB8AC3E}">
        <p14:creationId xmlns:p14="http://schemas.microsoft.com/office/powerpoint/2010/main" val="38326452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802A8F1A-67E8-0BA1-6B45-F0633689698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Google Shape;61;g5fab984687_2_0">
            <a:extLst>
              <a:ext uri="{FF2B5EF4-FFF2-40B4-BE49-F238E27FC236}">
                <a16:creationId xmlns:a16="http://schemas.microsoft.com/office/drawing/2014/main" id="{3447FF72-B82E-F4FB-B8A0-D3532FD4F749}"/>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15" name="Google Shape;61;g5fab984687_2_0"/>
          <p:cNvSpPr txBox="1">
            <a:spLocks noGrp="1"/>
          </p:cNvSpPr>
          <p:nvPr>
            <p:ph type="title" idx="4294967295"/>
          </p:nvPr>
        </p:nvSpPr>
        <p:spPr>
          <a:xfrm>
            <a:off x="131763" y="682625"/>
            <a:ext cx="8891587" cy="380682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lnSpc>
                <a:spcPct val="100000"/>
              </a:lnSpc>
              <a:spcBef>
                <a:spcPts val="0"/>
              </a:spcBef>
              <a:spcAft>
                <a:spcPts val="0"/>
              </a:spcAft>
              <a:buSzPts val="2800"/>
              <a:buNone/>
            </a:pPr>
            <a:r>
              <a:rPr lang="en-IN" sz="1600" b="1">
                <a:solidFill>
                  <a:srgbClr val="213163"/>
                </a:solidFill>
              </a:rPr>
              <a:t>Modelling &amp; Results</a:t>
            </a:r>
            <a:endParaRPr lang="en-IN" sz="1600"/>
          </a:p>
        </p:txBody>
      </p:sp>
      <p:pic>
        <p:nvPicPr>
          <p:cNvPr id="16" name="Picture 15">
            <a:extLst>
              <a:ext uri="{FF2B5EF4-FFF2-40B4-BE49-F238E27FC236}">
                <a16:creationId xmlns:a16="http://schemas.microsoft.com/office/drawing/2014/main" id="{61D1CCDF-DCA5-1448-EA76-6935DDF64776}"/>
              </a:ext>
            </a:extLst>
          </p:cNvPr>
          <p:cNvPicPr>
            <a:picLocks noChangeAspect="1"/>
          </p:cNvPicPr>
          <p:nvPr/>
        </p:nvPicPr>
        <p:blipFill>
          <a:blip r:embed="rId3"/>
          <a:stretch>
            <a:fillRect/>
          </a:stretch>
        </p:blipFill>
        <p:spPr>
          <a:xfrm>
            <a:off x="138652" y="1131783"/>
            <a:ext cx="4002147" cy="3581327"/>
          </a:xfrm>
          <a:prstGeom prst="rect">
            <a:avLst/>
          </a:prstGeom>
        </p:spPr>
      </p:pic>
      <p:pic>
        <p:nvPicPr>
          <p:cNvPr id="17" name="Picture 16">
            <a:extLst>
              <a:ext uri="{FF2B5EF4-FFF2-40B4-BE49-F238E27FC236}">
                <a16:creationId xmlns:a16="http://schemas.microsoft.com/office/drawing/2014/main" id="{79091C9B-31A8-67C9-A715-AD649400B8E7}"/>
              </a:ext>
            </a:extLst>
          </p:cNvPr>
          <p:cNvPicPr>
            <a:picLocks noChangeAspect="1"/>
          </p:cNvPicPr>
          <p:nvPr/>
        </p:nvPicPr>
        <p:blipFill>
          <a:blip r:embed="rId4"/>
          <a:stretch>
            <a:fillRect/>
          </a:stretch>
        </p:blipFill>
        <p:spPr>
          <a:xfrm>
            <a:off x="4261449" y="1113083"/>
            <a:ext cx="4882551" cy="3600028"/>
          </a:xfrm>
          <a:prstGeom prst="rect">
            <a:avLst/>
          </a:prstGeom>
        </p:spPr>
      </p:pic>
    </p:spTree>
    <p:extLst>
      <p:ext uri="{BB962C8B-B14F-4D97-AF65-F5344CB8AC3E}">
        <p14:creationId xmlns:p14="http://schemas.microsoft.com/office/powerpoint/2010/main" val="1083245635"/>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706AB80-2608-47D7-8AC8-FA6BC8A9B27C}">
  <ds:schemaRefs>
    <ds:schemaRef ds:uri="http://schemas.microsoft.com/sharepoint/v3/contenttype/forms"/>
  </ds:schemaRefs>
</ds:datastoreItem>
</file>

<file path=customXml/itemProps2.xml><?xml version="1.0" encoding="utf-8"?>
<ds:datastoreItem xmlns:ds="http://schemas.openxmlformats.org/officeDocument/2006/customXml" ds:itemID="{A6559A34-456E-49A1-8157-9E3D18BFAD36}">
  <ds:schemaRefs>
    <ds:schemaRef ds:uri="9162bd5b-4ed9-4da3-b376-05204580ba3f"/>
    <ds:schemaRef ds:uri="c0fa2617-96bd-425d-8578-e93563fe37c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67</TotalTime>
  <Words>740</Words>
  <Application>Microsoft Office PowerPoint</Application>
  <PresentationFormat>On-screen Show (16:9)</PresentationFormat>
  <Paragraphs>51</Paragraphs>
  <Slides>18</Slides>
  <Notes>10</Notes>
  <HiddenSlides>0</HiddenSlides>
  <MMClips>0</MMClips>
  <ScaleCrop>false</ScaleCrop>
  <HeadingPairs>
    <vt:vector size="8" baseType="variant">
      <vt:variant>
        <vt:lpstr>Fonts Used</vt:lpstr>
      </vt:variant>
      <vt:variant>
        <vt:i4>6</vt:i4>
      </vt:variant>
      <vt:variant>
        <vt:lpstr>Theme</vt:lpstr>
      </vt:variant>
      <vt:variant>
        <vt:i4>1</vt:i4>
      </vt:variant>
      <vt:variant>
        <vt:lpstr>Slide Titles</vt:lpstr>
      </vt:variant>
      <vt:variant>
        <vt:i4>18</vt:i4>
      </vt:variant>
      <vt:variant>
        <vt:lpstr>Custom Shows</vt:lpstr>
      </vt:variant>
      <vt:variant>
        <vt:i4>1</vt:i4>
      </vt:variant>
    </vt:vector>
  </HeadingPairs>
  <TitlesOfParts>
    <vt:vector size="26" baseType="lpstr">
      <vt:lpstr>Arial</vt:lpstr>
      <vt:lpstr>Arial MT</vt:lpstr>
      <vt:lpstr>Calibri</vt:lpstr>
      <vt:lpstr>Poppins</vt:lpstr>
      <vt:lpstr>Söhne</vt:lpstr>
      <vt:lpstr>Times New Roman</vt:lpstr>
      <vt:lpstr>Simple Light</vt:lpstr>
      <vt:lpstr>PowerPoint Presentation</vt:lpstr>
      <vt:lpstr>PowerPoint Presentation</vt:lpstr>
      <vt:lpstr>Abstract</vt:lpstr>
      <vt:lpstr>Problem Statement</vt:lpstr>
      <vt:lpstr>Project Overview</vt:lpstr>
      <vt:lpstr>Proposed Solution</vt:lpstr>
      <vt:lpstr>PowerPoint Presentation</vt:lpstr>
      <vt:lpstr>PowerPoint Presentation</vt:lpstr>
      <vt:lpstr>Modelling &amp; Results</vt:lpstr>
      <vt:lpstr>PowerPoint Presentation</vt:lpstr>
      <vt:lpstr>Homepage</vt:lpstr>
      <vt:lpstr>NEW  USER REGISTRATION</vt:lpstr>
      <vt:lpstr>Registration Successfull</vt:lpstr>
      <vt:lpstr>FIND BUS</vt:lpstr>
      <vt:lpstr>BOOKING CANCELLING</vt:lpstr>
      <vt:lpstr>Future Enhancements: </vt:lpstr>
      <vt:lpstr>Conclusion</vt:lpstr>
      <vt:lpstr>Thank You!</vt:lpstr>
      <vt:lpstr>Custom Show 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Praveen kumar S</cp:lastModifiedBy>
  <cp:revision>11</cp:revision>
  <dcterms:modified xsi:type="dcterms:W3CDTF">2024-04-09T09:22:09Z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